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804650" y="193137"/>
            <a:ext cx="7189703" cy="1335947"/>
          </a:xfrm>
          <a:solidFill>
            <a:srgbClr val="98CC00"/>
          </a:solidFill>
        </p:spPr>
        <p:txBody>
          <a:bodyPr/>
          <a:p>
            <a:r>
              <a:rPr altLang="zh-CN" sz="3700" lang="en-US"/>
              <a:t>श्री</a:t>
            </a:r>
            <a:r>
              <a:rPr altLang="zh-CN" sz="3700" lang="en-US"/>
              <a:t>.</a:t>
            </a:r>
            <a:r>
              <a:rPr altLang="zh-CN" sz="3700" lang="en-US"/>
              <a:t> </a:t>
            </a:r>
            <a:r>
              <a:rPr altLang="zh-CN" sz="3700" lang="en-US"/>
              <a:t>छत्रपती</a:t>
            </a:r>
            <a:r>
              <a:rPr altLang="zh-CN" sz="3700" lang="en-US"/>
              <a:t> शिवाजी</a:t>
            </a:r>
            <a:r>
              <a:rPr altLang="zh-CN" sz="3700" lang="en-US"/>
              <a:t> महाविद्यालय</a:t>
            </a:r>
            <a:r>
              <a:rPr altLang="zh-CN" sz="3700" lang="en-US"/>
              <a:t>,</a:t>
            </a:r>
            <a:r>
              <a:rPr altLang="zh-CN" sz="3700" lang="en-US"/>
              <a:t> उमरगा</a:t>
            </a:r>
            <a:endParaRPr altLang="zh-CN" sz="370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764106" y="1572755"/>
            <a:ext cx="7262993" cy="4566802"/>
          </a:xfrm>
          <a:solidFill>
            <a:srgbClr val="CCFECC"/>
          </a:solidFill>
        </p:spPr>
        <p:txBody>
          <a:bodyPr>
            <a:normAutofit fontScale="89694" lnSpcReduction="20000"/>
          </a:bodyPr>
          <a:p>
            <a:r>
              <a:rPr altLang="zh-CN" sz="4021" lang="en-US">
                <a:solidFill>
                  <a:srgbClr val="000000"/>
                </a:solidFill>
              </a:rPr>
              <a:t>बी</a:t>
            </a:r>
            <a:r>
              <a:rPr altLang="zh-CN" sz="4021" lang="en-US">
                <a:solidFill>
                  <a:srgbClr val="000000"/>
                </a:solidFill>
              </a:rPr>
              <a:t>.</a:t>
            </a:r>
            <a:r>
              <a:rPr altLang="zh-CN" sz="4021" lang="en-US">
                <a:solidFill>
                  <a:srgbClr val="000000"/>
                </a:solidFill>
              </a:rPr>
              <a:t> </a:t>
            </a:r>
            <a:r>
              <a:rPr altLang="zh-CN" sz="4021" lang="en-US">
                <a:solidFill>
                  <a:srgbClr val="000000"/>
                </a:solidFill>
              </a:rPr>
              <a:t>ए</a:t>
            </a:r>
            <a:r>
              <a:rPr altLang="zh-CN" sz="4021" lang="en-US">
                <a:solidFill>
                  <a:srgbClr val="000000"/>
                </a:solidFill>
              </a:rPr>
              <a:t>.</a:t>
            </a:r>
            <a:r>
              <a:rPr altLang="zh-CN" sz="4021" lang="en-US">
                <a:solidFill>
                  <a:srgbClr val="000000"/>
                </a:solidFill>
              </a:rPr>
              <a:t> तृतीय</a:t>
            </a:r>
            <a:r>
              <a:rPr altLang="zh-CN" sz="4021" lang="en-US">
                <a:solidFill>
                  <a:srgbClr val="000000"/>
                </a:solidFill>
              </a:rPr>
              <a:t> </a:t>
            </a:r>
            <a:r>
              <a:rPr altLang="zh-CN" sz="4021" lang="en-US">
                <a:solidFill>
                  <a:srgbClr val="000000"/>
                </a:solidFill>
              </a:rPr>
              <a:t>वर्षे</a:t>
            </a:r>
            <a:r>
              <a:rPr altLang="zh-CN" sz="4021" lang="en-US">
                <a:solidFill>
                  <a:srgbClr val="000000"/>
                </a:solidFill>
              </a:rPr>
              <a:t>,</a:t>
            </a:r>
            <a:r>
              <a:rPr altLang="zh-CN" sz="4021" lang="en-US">
                <a:solidFill>
                  <a:srgbClr val="000000"/>
                </a:solidFill>
              </a:rPr>
              <a:t> </a:t>
            </a:r>
            <a:r>
              <a:rPr altLang="zh-CN" sz="4021" lang="en-US">
                <a:solidFill>
                  <a:srgbClr val="000000"/>
                </a:solidFill>
              </a:rPr>
              <a:t> </a:t>
            </a:r>
            <a:r>
              <a:rPr altLang="zh-CN" sz="4021" lang="en-US">
                <a:solidFill>
                  <a:srgbClr val="000000"/>
                </a:solidFill>
              </a:rPr>
              <a:t>सेमिस्टर</a:t>
            </a:r>
            <a:r>
              <a:rPr altLang="zh-CN" sz="4021" lang="en-US">
                <a:solidFill>
                  <a:srgbClr val="000000"/>
                </a:solidFill>
              </a:rPr>
              <a:t> 5</a:t>
            </a:r>
            <a:r>
              <a:rPr altLang="zh-CN" sz="4021" lang="en-US">
                <a:solidFill>
                  <a:srgbClr val="000000"/>
                </a:solidFill>
              </a:rPr>
              <a:t> </a:t>
            </a:r>
            <a:endParaRPr altLang="zh-CN" sz="4021" lang="en-US">
              <a:solidFill>
                <a:srgbClr val="000000"/>
              </a:solidFill>
            </a:endParaRPr>
          </a:p>
          <a:p>
            <a:r>
              <a:rPr altLang="zh-CN" b="1" sz="3152" lang="en-US">
                <a:solidFill>
                  <a:srgbClr val="000000"/>
                </a:solidFill>
              </a:rPr>
              <a:t>पेपर</a:t>
            </a:r>
            <a:r>
              <a:rPr altLang="zh-CN" b="1" sz="3152" lang="en-US">
                <a:solidFill>
                  <a:srgbClr val="000000"/>
                </a:solidFill>
              </a:rPr>
              <a:t> क्रमांक</a:t>
            </a:r>
            <a:r>
              <a:rPr altLang="zh-CN" b="1" sz="3152" lang="en-US">
                <a:solidFill>
                  <a:srgbClr val="000000"/>
                </a:solidFill>
              </a:rPr>
              <a:t> 13</a:t>
            </a:r>
            <a:r>
              <a:rPr altLang="zh-CN" b="1" sz="3152" lang="en-US">
                <a:solidFill>
                  <a:srgbClr val="000000"/>
                </a:solidFill>
              </a:rPr>
              <a:t>,</a:t>
            </a:r>
            <a:r>
              <a:rPr altLang="zh-CN" b="1" sz="3152" lang="en-US">
                <a:solidFill>
                  <a:srgbClr val="000000"/>
                </a:solidFill>
              </a:rPr>
              <a:t> </a:t>
            </a:r>
            <a:r>
              <a:rPr altLang="zh-CN" b="1" sz="3152" lang="en-US">
                <a:solidFill>
                  <a:srgbClr val="000000"/>
                </a:solidFill>
              </a:rPr>
              <a:t>समाजशास्त्रीय</a:t>
            </a:r>
            <a:r>
              <a:rPr altLang="zh-CN" b="1" sz="3152" lang="en-US">
                <a:solidFill>
                  <a:srgbClr val="000000"/>
                </a:solidFill>
              </a:rPr>
              <a:t> परंपरा</a:t>
            </a:r>
            <a:endParaRPr altLang="zh-CN" b="1" sz="3152" lang="en-US">
              <a:solidFill>
                <a:srgbClr val="000000"/>
              </a:solidFill>
            </a:endParaRPr>
          </a:p>
          <a:p>
            <a:r>
              <a:rPr altLang="zh-CN" b="1" sz="3863" lang="en-US">
                <a:solidFill>
                  <a:srgbClr val="000000"/>
                </a:solidFill>
              </a:rPr>
              <a:t>घटक</a:t>
            </a:r>
            <a:r>
              <a:rPr altLang="zh-CN" b="1" sz="3863" lang="en-US">
                <a:solidFill>
                  <a:srgbClr val="000000"/>
                </a:solidFill>
              </a:rPr>
              <a:t> क्रमांक</a:t>
            </a:r>
            <a:r>
              <a:rPr altLang="zh-CN" b="1" sz="3863" lang="en-US">
                <a:solidFill>
                  <a:srgbClr val="000000"/>
                </a:solidFill>
              </a:rPr>
              <a:t> </a:t>
            </a:r>
            <a:r>
              <a:rPr altLang="zh-CN" b="1" sz="3863" lang="en-US">
                <a:solidFill>
                  <a:srgbClr val="000000"/>
                </a:solidFill>
              </a:rPr>
              <a:t> </a:t>
            </a:r>
            <a:r>
              <a:rPr altLang="zh-CN" b="1" sz="3863" lang="en-US">
                <a:solidFill>
                  <a:srgbClr val="000000"/>
                </a:solidFill>
              </a:rPr>
              <a:t>1</a:t>
            </a:r>
            <a:r>
              <a:rPr altLang="zh-CN" b="1" sz="3863" lang="en-US">
                <a:solidFill>
                  <a:srgbClr val="000000"/>
                </a:solidFill>
              </a:rPr>
              <a:t>.</a:t>
            </a:r>
            <a:r>
              <a:rPr altLang="zh-CN" b="1" sz="3863" lang="en-US">
                <a:solidFill>
                  <a:srgbClr val="000000"/>
                </a:solidFill>
              </a:rPr>
              <a:t> समाजशास्त्रीय</a:t>
            </a:r>
            <a:r>
              <a:rPr altLang="zh-CN" b="1" sz="3863" lang="en-US">
                <a:solidFill>
                  <a:srgbClr val="000000"/>
                </a:solidFill>
              </a:rPr>
              <a:t> विचारांचा</a:t>
            </a:r>
            <a:r>
              <a:rPr altLang="zh-CN" b="1" sz="3863" lang="en-US">
                <a:solidFill>
                  <a:srgbClr val="000000"/>
                </a:solidFill>
              </a:rPr>
              <a:t> उदय</a:t>
            </a:r>
            <a:endParaRPr altLang="zh-CN" b="1" sz="3863" lang="en-US">
              <a:solidFill>
                <a:srgbClr val="000000"/>
              </a:solidFill>
            </a:endParaRPr>
          </a:p>
          <a:p>
            <a:r>
              <a:rPr altLang="zh-CN" b="1" sz="4177" lang="en-US">
                <a:solidFill>
                  <a:srgbClr val="000000"/>
                </a:solidFill>
              </a:rPr>
              <a:t>उपघटक</a:t>
            </a:r>
            <a:r>
              <a:rPr altLang="zh-CN" b="1" sz="4177" lang="en-US">
                <a:solidFill>
                  <a:srgbClr val="000000"/>
                </a:solidFill>
              </a:rPr>
              <a:t> </a:t>
            </a:r>
            <a:r>
              <a:rPr altLang="zh-CN" b="1" sz="4177" lang="en-US">
                <a:solidFill>
                  <a:srgbClr val="000000"/>
                </a:solidFill>
              </a:rPr>
              <a:t>-</a:t>
            </a:r>
            <a:r>
              <a:rPr altLang="zh-CN" b="1" sz="4177" lang="en-US">
                <a:solidFill>
                  <a:srgbClr val="000000"/>
                </a:solidFill>
              </a:rPr>
              <a:t>:</a:t>
            </a:r>
            <a:r>
              <a:rPr altLang="zh-CN" b="1" sz="4177" lang="en-US">
                <a:solidFill>
                  <a:srgbClr val="000000"/>
                </a:solidFill>
              </a:rPr>
              <a:t> </a:t>
            </a:r>
            <a:r>
              <a:rPr altLang="zh-CN" b="1" sz="4177" lang="en-US">
                <a:solidFill>
                  <a:srgbClr val="000000"/>
                </a:solidFill>
              </a:rPr>
              <a:t>प्रबोधनाचे</a:t>
            </a:r>
            <a:r>
              <a:rPr altLang="zh-CN" b="1" sz="4177" lang="en-US">
                <a:solidFill>
                  <a:srgbClr val="000000"/>
                </a:solidFill>
              </a:rPr>
              <a:t> युग</a:t>
            </a:r>
            <a:endParaRPr altLang="zh-CN" b="1" sz="4177" lang="en-US">
              <a:solidFill>
                <a:srgbClr val="000000"/>
              </a:solidFill>
            </a:endParaRPr>
          </a:p>
          <a:p>
            <a:r>
              <a:rPr altLang="zh-CN" b="1" sz="3417" lang="en-US">
                <a:solidFill>
                  <a:srgbClr val="000000"/>
                </a:solidFill>
              </a:rPr>
              <a:t>विषय</a:t>
            </a:r>
            <a:r>
              <a:rPr altLang="zh-CN" b="1" sz="3417" lang="en-US">
                <a:solidFill>
                  <a:srgbClr val="000000"/>
                </a:solidFill>
              </a:rPr>
              <a:t> अध्यापक</a:t>
            </a:r>
            <a:r>
              <a:rPr altLang="zh-CN" b="1" sz="3417" lang="en-US">
                <a:solidFill>
                  <a:srgbClr val="000000"/>
                </a:solidFill>
              </a:rPr>
              <a:t> </a:t>
            </a:r>
            <a:r>
              <a:rPr altLang="zh-CN" b="1" sz="3417" lang="en-US">
                <a:solidFill>
                  <a:srgbClr val="000000"/>
                </a:solidFill>
              </a:rPr>
              <a:t>:</a:t>
            </a:r>
            <a:r>
              <a:rPr altLang="zh-CN" b="1" sz="3417" lang="en-US">
                <a:solidFill>
                  <a:srgbClr val="000000"/>
                </a:solidFill>
              </a:rPr>
              <a:t>-</a:t>
            </a:r>
            <a:r>
              <a:rPr altLang="zh-CN" b="1" sz="3417" lang="en-US">
                <a:solidFill>
                  <a:srgbClr val="000000"/>
                </a:solidFill>
              </a:rPr>
              <a:t> </a:t>
            </a:r>
            <a:r>
              <a:rPr altLang="zh-CN" b="1" sz="3417" lang="en-US">
                <a:solidFill>
                  <a:srgbClr val="000000"/>
                </a:solidFill>
              </a:rPr>
              <a:t>डॉ</a:t>
            </a:r>
            <a:r>
              <a:rPr altLang="zh-CN" b="1" sz="3417" lang="en-US">
                <a:solidFill>
                  <a:srgbClr val="000000"/>
                </a:solidFill>
              </a:rPr>
              <a:t> अनिल गाडेकर</a:t>
            </a:r>
            <a:endParaRPr altLang="zh-CN" b="1" sz="3417" lang="en-US">
              <a:solidFill>
                <a:srgbClr val="000000"/>
              </a:solidFill>
            </a:endParaRPr>
          </a:p>
          <a:p>
            <a:r>
              <a:rPr altLang="zh-CN" b="1" sz="2911" lang="en-US">
                <a:solidFill>
                  <a:srgbClr val="000000"/>
                </a:solidFill>
              </a:rPr>
              <a:t>सहाय्यक</a:t>
            </a:r>
            <a:r>
              <a:rPr altLang="zh-CN" b="1" sz="2911" lang="en-US">
                <a:solidFill>
                  <a:srgbClr val="000000"/>
                </a:solidFill>
              </a:rPr>
              <a:t> प्राध्यापक</a:t>
            </a:r>
            <a:r>
              <a:rPr altLang="zh-CN" b="1" sz="2911" lang="en-US">
                <a:solidFill>
                  <a:srgbClr val="000000"/>
                </a:solidFill>
              </a:rPr>
              <a:t> </a:t>
            </a:r>
            <a:endParaRPr altLang="zh-CN" b="1" sz="2911" lang="en-US">
              <a:solidFill>
                <a:srgbClr val="000000"/>
              </a:solidFill>
            </a:endParaRPr>
          </a:p>
          <a:p>
            <a:r>
              <a:rPr altLang="zh-CN" b="1" sz="2911" lang="en-US">
                <a:solidFill>
                  <a:srgbClr val="000000"/>
                </a:solidFill>
              </a:rPr>
              <a:t> समाजशास्त्र</a:t>
            </a:r>
            <a:r>
              <a:rPr altLang="zh-CN" b="1" sz="2911" lang="en-US">
                <a:solidFill>
                  <a:srgbClr val="000000"/>
                </a:solidFill>
              </a:rPr>
              <a:t> विभाग</a:t>
            </a:r>
            <a:endParaRPr altLang="zh-CN" b="1" sz="2911" lang="en-US">
              <a:solidFill>
                <a:srgbClr val="000000"/>
              </a:solidFill>
            </a:endParaRPr>
          </a:p>
          <a:p>
            <a:r>
              <a:rPr altLang="zh-CN" b="1" sz="2911" lang="en-US">
                <a:solidFill>
                  <a:srgbClr val="000000"/>
                </a:solidFill>
              </a:rPr>
              <a:t> मोबाईल</a:t>
            </a:r>
            <a:r>
              <a:rPr altLang="zh-CN" b="1" sz="2911" lang="en-US">
                <a:solidFill>
                  <a:srgbClr val="000000"/>
                </a:solidFill>
              </a:rPr>
              <a:t> नंबर</a:t>
            </a:r>
            <a:r>
              <a:rPr altLang="zh-CN" b="1" sz="2911" lang="en-US">
                <a:solidFill>
                  <a:srgbClr val="000000"/>
                </a:solidFill>
              </a:rPr>
              <a:t> 95</a:t>
            </a:r>
            <a:r>
              <a:rPr altLang="zh-CN" b="1" sz="2911" lang="en-US">
                <a:solidFill>
                  <a:srgbClr val="000000"/>
                </a:solidFill>
              </a:rPr>
              <a:t> 45</a:t>
            </a:r>
            <a:r>
              <a:rPr altLang="zh-CN" b="1" sz="2911" lang="en-US">
                <a:solidFill>
                  <a:srgbClr val="000000"/>
                </a:solidFill>
              </a:rPr>
              <a:t> 4</a:t>
            </a:r>
            <a:r>
              <a:rPr altLang="zh-CN" b="1" sz="2911" lang="en-US">
                <a:solidFill>
                  <a:srgbClr val="000000"/>
                </a:solidFill>
              </a:rPr>
              <a:t>3</a:t>
            </a:r>
            <a:r>
              <a:rPr altLang="zh-CN" b="1" sz="2911" lang="en-US">
                <a:solidFill>
                  <a:srgbClr val="000000"/>
                </a:solidFill>
              </a:rPr>
              <a:t> 90</a:t>
            </a:r>
            <a:r>
              <a:rPr altLang="zh-CN" b="1" sz="2911" lang="en-US">
                <a:solidFill>
                  <a:srgbClr val="000000"/>
                </a:solidFill>
              </a:rPr>
              <a:t> 48</a:t>
            </a:r>
            <a:endParaRPr altLang="zh-CN" b="1" sz="2911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xfrm>
            <a:off x="2088821" y="365126"/>
            <a:ext cx="6426527" cy="1415919"/>
          </a:xfrm>
          <a:solidFill>
            <a:srgbClr val="98CC00"/>
          </a:solidFill>
        </p:spPr>
        <p:txBody>
          <a:bodyPr/>
          <a:p>
            <a:r>
              <a:rPr lang="en-US">
                <a:solidFill>
                  <a:srgbClr val="000000"/>
                </a:solidFill>
              </a:rPr>
              <a:t>प्रबोधनाचे युग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1961332" y="1825625"/>
            <a:ext cx="6554017" cy="4081884"/>
          </a:xfrm>
          <a:solidFill>
            <a:srgbClr val="CCFECC"/>
          </a:solidFill>
        </p:spPr>
        <p:txBody>
          <a:bodyPr>
            <a:normAutofit fontScale="78571" lnSpcReduction="20000"/>
          </a:bodyPr>
          <a:p>
            <a:pPr indent="0" marL="0">
              <a:buNone/>
            </a:pPr>
            <a:r>
              <a:rPr lang="en-US"/>
              <a:t>समाजशास्त्रीय</a:t>
            </a:r>
            <a:r>
              <a:rPr lang="en-US"/>
              <a:t> विचारांच्या</a:t>
            </a:r>
            <a:r>
              <a:rPr lang="en-US"/>
              <a:t> </a:t>
            </a:r>
            <a:r>
              <a:rPr lang="en-US"/>
              <a:t>उदया</a:t>
            </a:r>
            <a:r>
              <a:rPr lang="en-US"/>
              <a:t>साठी</a:t>
            </a:r>
            <a:r>
              <a:rPr lang="en-US"/>
              <a:t> अनेक</a:t>
            </a:r>
            <a:r>
              <a:rPr lang="en-US"/>
              <a:t> कारणे</a:t>
            </a:r>
            <a:r>
              <a:rPr lang="en-US"/>
              <a:t> व</a:t>
            </a:r>
            <a:r>
              <a:rPr lang="en-US"/>
              <a:t> पार्श्वभूमी</a:t>
            </a:r>
            <a:r>
              <a:rPr lang="en-US"/>
              <a:t> जबाबदार</a:t>
            </a:r>
            <a:r>
              <a:rPr lang="en-US"/>
              <a:t> आहेत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त्यापैकी</a:t>
            </a:r>
            <a:r>
              <a:rPr lang="en-US"/>
              <a:t> महत्त्वपूर्ण</a:t>
            </a:r>
            <a:r>
              <a:rPr lang="en-US"/>
              <a:t> कारण</a:t>
            </a:r>
            <a:r>
              <a:rPr lang="en-US"/>
              <a:t> म्हणजे</a:t>
            </a:r>
            <a:r>
              <a:rPr lang="en-US"/>
              <a:t> प्रबोधनाचे</a:t>
            </a:r>
            <a:r>
              <a:rPr lang="en-US"/>
              <a:t> युग हो</a:t>
            </a:r>
            <a:r>
              <a:rPr lang="en-US"/>
              <a:t>य</a:t>
            </a:r>
            <a:r>
              <a:rPr lang="en-US"/>
              <a:t>.</a:t>
            </a:r>
            <a:r>
              <a:rPr lang="en-US"/>
              <a:t> या</a:t>
            </a:r>
            <a:r>
              <a:rPr lang="en-US"/>
              <a:t> </a:t>
            </a:r>
            <a:r>
              <a:rPr lang="en-US"/>
              <a:t>य</a:t>
            </a:r>
            <a:r>
              <a:rPr lang="en-US"/>
              <a:t>ु</a:t>
            </a:r>
            <a:r>
              <a:rPr lang="en-US"/>
              <a:t>गाने</a:t>
            </a:r>
            <a:r>
              <a:rPr lang="en-US"/>
              <a:t> संपूर्ण</a:t>
            </a:r>
            <a:r>
              <a:rPr lang="en-US"/>
              <a:t> मानवी</a:t>
            </a:r>
            <a:r>
              <a:rPr lang="en-US"/>
              <a:t> जीवन</a:t>
            </a:r>
            <a:r>
              <a:rPr lang="en-US"/>
              <a:t> ढवळून निघाले</a:t>
            </a:r>
            <a:r>
              <a:rPr lang="en-US"/>
              <a:t>.</a:t>
            </a:r>
            <a:r>
              <a:rPr lang="en-US"/>
              <a:t> आधुनिक</a:t>
            </a:r>
            <a:r>
              <a:rPr lang="en-US"/>
              <a:t> युगाची</a:t>
            </a:r>
            <a:r>
              <a:rPr lang="en-US"/>
              <a:t> निर्मिती</a:t>
            </a:r>
            <a:r>
              <a:rPr lang="en-US"/>
              <a:t> झाली</a:t>
            </a:r>
            <a:r>
              <a:rPr lang="en-US"/>
              <a:t>.</a:t>
            </a:r>
            <a:r>
              <a:rPr lang="en-US"/>
              <a:t>या प्रबोधन यु</a:t>
            </a:r>
            <a:r>
              <a:rPr lang="en-US"/>
              <a:t>ग</a:t>
            </a:r>
            <a:r>
              <a:rPr lang="en-US"/>
              <a:t>ा</a:t>
            </a:r>
            <a:r>
              <a:rPr lang="en-US"/>
              <a:t>मुळेच प्रारंभी यूरोपात व नंतर आशिया खंडात साहित्य</a:t>
            </a:r>
            <a:r>
              <a:rPr lang="en-US"/>
              <a:t>,</a:t>
            </a:r>
            <a:r>
              <a:rPr lang="en-US"/>
              <a:t> शास्त्र</a:t>
            </a:r>
            <a:r>
              <a:rPr lang="en-US"/>
              <a:t>,</a:t>
            </a:r>
            <a:r>
              <a:rPr lang="en-US"/>
              <a:t> कला</a:t>
            </a:r>
            <a:r>
              <a:rPr lang="en-US"/>
              <a:t>,</a:t>
            </a:r>
            <a:r>
              <a:rPr lang="en-US"/>
              <a:t> तत्वज्ञान</a:t>
            </a:r>
            <a:r>
              <a:rPr lang="en-US"/>
              <a:t>,</a:t>
            </a:r>
            <a:r>
              <a:rPr lang="en-US"/>
              <a:t> विज्ञान</a:t>
            </a:r>
            <a:r>
              <a:rPr lang="en-US"/>
              <a:t>,</a:t>
            </a:r>
            <a:r>
              <a:rPr lang="en-US"/>
              <a:t> धर्म</a:t>
            </a:r>
            <a:r>
              <a:rPr lang="en-US"/>
              <a:t>,</a:t>
            </a:r>
            <a:r>
              <a:rPr lang="en-US"/>
              <a:t>राजनीति</a:t>
            </a:r>
            <a:r>
              <a:rPr lang="en-US"/>
              <a:t>,</a:t>
            </a:r>
            <a:r>
              <a:rPr lang="en-US"/>
              <a:t> अर्थव्यवस्था</a:t>
            </a:r>
            <a:r>
              <a:rPr lang="en-US"/>
              <a:t> व</a:t>
            </a:r>
            <a:r>
              <a:rPr lang="en-US"/>
              <a:t> समाज जीवनात</a:t>
            </a:r>
            <a:r>
              <a:rPr lang="en-US"/>
              <a:t> अभूतपूर्व</a:t>
            </a:r>
            <a:r>
              <a:rPr lang="en-US"/>
              <a:t> मूलभूत</a:t>
            </a:r>
            <a:r>
              <a:rPr lang="en-US"/>
              <a:t> परिवर्तन</a:t>
            </a:r>
            <a:r>
              <a:rPr lang="en-US"/>
              <a:t> घडून</a:t>
            </a:r>
            <a:r>
              <a:rPr lang="en-US"/>
              <a:t> आले</a:t>
            </a:r>
            <a:r>
              <a:rPr lang="en-US"/>
              <a:t>.</a:t>
            </a:r>
            <a:r>
              <a:rPr lang="en-US"/>
              <a:t> मध्ययुग</a:t>
            </a:r>
            <a:r>
              <a:rPr lang="en-US"/>
              <a:t> व आधुनिक</a:t>
            </a:r>
            <a:r>
              <a:rPr lang="en-US"/>
              <a:t> </a:t>
            </a:r>
            <a:r>
              <a:rPr lang="en-US"/>
              <a:t>यु</a:t>
            </a:r>
            <a:r>
              <a:rPr lang="en-US"/>
              <a:t>ग</a:t>
            </a:r>
            <a:r>
              <a:rPr lang="en-US"/>
              <a:t> </a:t>
            </a:r>
            <a:r>
              <a:rPr lang="en-US"/>
              <a:t> यांना</a:t>
            </a:r>
            <a:r>
              <a:rPr lang="en-US"/>
              <a:t> जोडणारा</a:t>
            </a:r>
            <a:r>
              <a:rPr lang="en-US"/>
              <a:t> दुवा</a:t>
            </a:r>
            <a:r>
              <a:rPr lang="en-US"/>
              <a:t> म्हणजे</a:t>
            </a:r>
            <a:r>
              <a:rPr lang="en-US"/>
              <a:t> प्रबोधन</a:t>
            </a:r>
            <a:r>
              <a:rPr lang="en-US"/>
              <a:t> युग हो</a:t>
            </a:r>
            <a:r>
              <a:rPr lang="en-US"/>
              <a:t>य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मध्ययुगीन काळाचा अंत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 आधुनिक काळाच्या उद</a:t>
            </a:r>
            <a:r>
              <a:rPr lang="en-US"/>
              <a:t>य</a:t>
            </a:r>
            <a:r>
              <a:rPr lang="en-US"/>
              <a:t>ा</a:t>
            </a:r>
            <a:r>
              <a:rPr lang="en-US"/>
              <a:t>च्या मधला काळ म्हणजे प्रबोधन </a:t>
            </a:r>
            <a:r>
              <a:rPr lang="en-US"/>
              <a:t>य</a:t>
            </a:r>
            <a:r>
              <a:rPr lang="en-US"/>
              <a:t>ु</a:t>
            </a:r>
            <a:r>
              <a:rPr lang="en-US"/>
              <a:t>ग</a:t>
            </a:r>
            <a:r>
              <a:rPr lang="en-US"/>
              <a:t> </a:t>
            </a:r>
            <a:r>
              <a:rPr lang="en-US"/>
              <a:t>ह</a:t>
            </a:r>
            <a:r>
              <a:rPr lang="en-US"/>
              <a:t>ो</a:t>
            </a:r>
            <a:r>
              <a:rPr lang="en-US"/>
              <a:t>य</a:t>
            </a:r>
            <a:r>
              <a:rPr lang="en-US"/>
              <a:t>.</a:t>
            </a:r>
            <a:r>
              <a:rPr lang="en-US"/>
              <a:t> याच काळात नवे भौगोलिक शोध लागले</a:t>
            </a:r>
            <a:r>
              <a:rPr lang="en-US"/>
              <a:t>,</a:t>
            </a:r>
            <a:r>
              <a:rPr lang="en-US"/>
              <a:t> धर्मसुधारणा आंदोल</a:t>
            </a:r>
            <a:r>
              <a:rPr lang="en-US"/>
              <a:t>न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 झा</a:t>
            </a:r>
            <a:r>
              <a:rPr lang="en-US"/>
              <a:t>ल</a:t>
            </a:r>
            <a:r>
              <a:rPr lang="en-US"/>
              <a:t>ी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औद्योगिक</a:t>
            </a:r>
            <a:r>
              <a:rPr lang="en-US"/>
              <a:t> </a:t>
            </a:r>
            <a:r>
              <a:rPr lang="en-US"/>
              <a:t>क्रांती</a:t>
            </a:r>
            <a:r>
              <a:rPr lang="en-US"/>
              <a:t> घडली व संपूर्ण मानवी जीवनात आमूलाग्र बदल घडून आले</a:t>
            </a:r>
            <a:r>
              <a:rPr lang="en-US"/>
              <a:t>.</a:t>
            </a:r>
            <a:r>
              <a:rPr lang="en-US"/>
              <a:t> बेकन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डा</a:t>
            </a:r>
            <a:r>
              <a:rPr lang="en-US"/>
              <a:t>न</a:t>
            </a:r>
            <a:r>
              <a:rPr lang="en-US"/>
              <a:t>टे</a:t>
            </a:r>
            <a:r>
              <a:rPr lang="en-US"/>
              <a:t>सारख्या</a:t>
            </a:r>
            <a:r>
              <a:rPr lang="en-US"/>
              <a:t> महापुरुषांनी अंधारात चाचपडणाऱ्या या समाजाला </a:t>
            </a:r>
            <a:r>
              <a:rPr lang="en-US"/>
              <a:t>आशेचा</a:t>
            </a:r>
            <a:r>
              <a:rPr lang="en-US"/>
              <a:t> </a:t>
            </a:r>
            <a:r>
              <a:rPr lang="en-US"/>
              <a:t>किरण</a:t>
            </a:r>
            <a:r>
              <a:rPr lang="en-US"/>
              <a:t> दाखवला येथूनच आधुनि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यु</a:t>
            </a:r>
            <a:r>
              <a:rPr lang="en-US"/>
              <a:t>ग</a:t>
            </a:r>
            <a:r>
              <a:rPr lang="en-US"/>
              <a:t>ा</a:t>
            </a:r>
            <a:r>
              <a:rPr lang="en-US"/>
              <a:t>चा</a:t>
            </a:r>
            <a:r>
              <a:rPr lang="en-US"/>
              <a:t> प्रारंभ झाला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>
          <a:xfrm>
            <a:off x="1918854" y="365126"/>
            <a:ext cx="6596496" cy="1516051"/>
          </a:xfrm>
          <a:solidFill>
            <a:srgbClr val="98CC00"/>
          </a:solidFill>
        </p:spPr>
        <p:txBody>
          <a:bodyPr/>
          <a:p>
            <a:r>
              <a:rPr lang="en-US">
                <a:solidFill>
                  <a:srgbClr val="36363D"/>
                </a:solidFill>
              </a:rPr>
              <a:t>प्रबोधन</a:t>
            </a:r>
            <a:r>
              <a:rPr lang="en-US">
                <a:solidFill>
                  <a:srgbClr val="36363D"/>
                </a:solidFill>
              </a:rPr>
              <a:t> संकल्पनेचा</a:t>
            </a:r>
            <a:r>
              <a:rPr lang="en-US">
                <a:solidFill>
                  <a:srgbClr val="36363D"/>
                </a:solidFill>
              </a:rPr>
              <a:t> अर्थ</a:t>
            </a:r>
            <a:endParaRPr lang="en-US">
              <a:solidFill>
                <a:srgbClr val="36363D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>
          <a:xfrm>
            <a:off x="1868120" y="1825625"/>
            <a:ext cx="6647230" cy="3935727"/>
          </a:xfrm>
          <a:solidFill>
            <a:srgbClr val="CCFECC"/>
          </a:solidFill>
        </p:spPr>
        <p:txBody>
          <a:bodyPr>
            <a:normAutofit fontScale="92857" lnSpcReduction="20000"/>
          </a:bodyPr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एम</a:t>
            </a:r>
            <a:r>
              <a:rPr lang="en-US"/>
              <a:t>.</a:t>
            </a:r>
            <a:r>
              <a:rPr lang="en-US"/>
              <a:t> ए</a:t>
            </a:r>
            <a:r>
              <a:rPr lang="en-US"/>
              <a:t>.</a:t>
            </a:r>
            <a:r>
              <a:rPr lang="en-US"/>
              <a:t> डे</a:t>
            </a:r>
            <a:r>
              <a:rPr lang="en-US"/>
              <a:t>व्हिस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प्रबोधन</a:t>
            </a:r>
            <a:r>
              <a:rPr lang="en-US"/>
              <a:t> म्हणजे</a:t>
            </a:r>
            <a:r>
              <a:rPr lang="en-US"/>
              <a:t> वैचारिक</a:t>
            </a:r>
            <a:r>
              <a:rPr lang="en-US"/>
              <a:t> परिवर्तन</a:t>
            </a:r>
            <a:r>
              <a:rPr lang="en-US"/>
              <a:t> घडवून</a:t>
            </a:r>
            <a:r>
              <a:rPr lang="en-US"/>
              <a:t> आणणा</a:t>
            </a:r>
            <a:r>
              <a:rPr lang="en-US"/>
              <a:t>र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 बौद्धिक</a:t>
            </a:r>
            <a:r>
              <a:rPr lang="en-US"/>
              <a:t> क्रांती</a:t>
            </a:r>
            <a:r>
              <a:rPr lang="en-US"/>
              <a:t> होय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प्रबोधन</a:t>
            </a:r>
            <a:r>
              <a:rPr lang="en-US"/>
              <a:t> म्हणजे</a:t>
            </a:r>
            <a:r>
              <a:rPr lang="en-US"/>
              <a:t> मानवाला</a:t>
            </a:r>
            <a:r>
              <a:rPr lang="en-US"/>
              <a:t> प्राप्त</a:t>
            </a:r>
            <a:r>
              <a:rPr lang="en-US"/>
              <a:t> झालेली</a:t>
            </a:r>
            <a:r>
              <a:rPr lang="en-US"/>
              <a:t> सुबुद्ध अवस्था</a:t>
            </a:r>
            <a:r>
              <a:rPr lang="en-US"/>
              <a:t> या स्थिती</a:t>
            </a:r>
            <a:r>
              <a:rPr lang="en-US"/>
              <a:t>प्रिय</a:t>
            </a:r>
            <a:r>
              <a:rPr lang="en-US"/>
              <a:t> जीवनाचा त्याग करून गतिमान जीवन ज</a:t>
            </a:r>
            <a:r>
              <a:rPr lang="en-US"/>
              <a:t>ग</a:t>
            </a:r>
            <a:r>
              <a:rPr lang="en-US"/>
              <a:t>ण्याची प्रक्रिया म्हणजे </a:t>
            </a:r>
            <a:r>
              <a:rPr lang="en-US"/>
              <a:t>प्रबोधन होय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थोडक्यात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मानवाच्या</a:t>
            </a:r>
            <a:r>
              <a:rPr lang="en-US"/>
              <a:t> सर्वांगीण</a:t>
            </a:r>
            <a:r>
              <a:rPr lang="en-US"/>
              <a:t> उन्नतीची</a:t>
            </a:r>
            <a:r>
              <a:rPr lang="en-US"/>
              <a:t>,</a:t>
            </a:r>
            <a:r>
              <a:rPr lang="en-US"/>
              <a:t> परिवर्तनाची</a:t>
            </a:r>
            <a:r>
              <a:rPr lang="en-US"/>
              <a:t> प्रक्रिया</a:t>
            </a:r>
            <a:r>
              <a:rPr lang="en-US"/>
              <a:t> सुरू झा</a:t>
            </a:r>
            <a:r>
              <a:rPr lang="en-US"/>
              <a:t>लेला</a:t>
            </a:r>
            <a:r>
              <a:rPr lang="en-US"/>
              <a:t> </a:t>
            </a:r>
            <a:r>
              <a:rPr lang="en-US"/>
              <a:t>काळ</a:t>
            </a:r>
            <a:r>
              <a:rPr lang="en-US"/>
              <a:t>,</a:t>
            </a:r>
            <a:r>
              <a:rPr lang="en-US"/>
              <a:t>अस्तित्वाची</a:t>
            </a:r>
            <a:r>
              <a:rPr lang="en-US"/>
              <a:t> अस्मितेची</a:t>
            </a:r>
            <a:r>
              <a:rPr lang="en-US"/>
              <a:t> जाणीव</a:t>
            </a:r>
            <a:r>
              <a:rPr lang="en-US"/>
              <a:t> करून</a:t>
            </a:r>
            <a:r>
              <a:rPr lang="en-US"/>
              <a:t> देणारा</a:t>
            </a:r>
            <a:r>
              <a:rPr lang="en-US"/>
              <a:t> काळ</a:t>
            </a:r>
            <a:r>
              <a:rPr lang="en-US"/>
              <a:t> म्हणजेच</a:t>
            </a:r>
            <a:r>
              <a:rPr lang="en-US"/>
              <a:t> प्रबोधन</a:t>
            </a:r>
            <a:r>
              <a:rPr lang="en-US"/>
              <a:t>य</a:t>
            </a:r>
            <a:r>
              <a:rPr lang="en-US"/>
              <a:t>ु</a:t>
            </a:r>
            <a:r>
              <a:rPr lang="en-US"/>
              <a:t>ग</a:t>
            </a:r>
            <a:r>
              <a:rPr lang="en-US"/>
              <a:t> </a:t>
            </a:r>
            <a:r>
              <a:rPr lang="en-US"/>
              <a:t>ह</a:t>
            </a:r>
            <a:r>
              <a:rPr lang="en-US"/>
              <a:t>ो</a:t>
            </a:r>
            <a:r>
              <a:rPr lang="en-US"/>
              <a:t>य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>
          <a:xfrm>
            <a:off x="1723668" y="365126"/>
            <a:ext cx="6791681" cy="1776700"/>
          </a:xfrm>
          <a:solidFill>
            <a:srgbClr val="98CC00"/>
          </a:solidFill>
        </p:spPr>
        <p:txBody>
          <a:bodyPr/>
          <a:p>
            <a:r>
              <a:rPr lang="en-US">
                <a:solidFill>
                  <a:srgbClr val="36363D"/>
                </a:solidFill>
              </a:rPr>
              <a:t>प्रबोधन</a:t>
            </a:r>
            <a:r>
              <a:rPr lang="en-US">
                <a:solidFill>
                  <a:srgbClr val="36363D"/>
                </a:solidFill>
              </a:rPr>
              <a:t> युगाच्या</a:t>
            </a:r>
            <a:r>
              <a:rPr lang="en-US">
                <a:solidFill>
                  <a:srgbClr val="36363D"/>
                </a:solidFill>
              </a:rPr>
              <a:t> निर्मितीची</a:t>
            </a:r>
            <a:r>
              <a:rPr lang="en-US">
                <a:solidFill>
                  <a:srgbClr val="36363D"/>
                </a:solidFill>
              </a:rPr>
              <a:t> कारणे</a:t>
            </a:r>
            <a:endParaRPr lang="en-US">
              <a:solidFill>
                <a:srgbClr val="36363D"/>
              </a:solidFill>
            </a:endParaRPr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>
          <a:xfrm>
            <a:off x="1719045" y="1825625"/>
            <a:ext cx="6796305" cy="4132872"/>
          </a:xfrm>
          <a:solidFill>
            <a:srgbClr val="CCFECC"/>
          </a:solidFill>
        </p:spPr>
        <p:txBody>
          <a:bodyPr>
            <a:normAutofit fontScale="85714" lnSpcReduction="20000"/>
          </a:bodyPr>
          <a:p>
            <a:r>
              <a:rPr lang="en-US"/>
              <a:t>प्रबोधन</a:t>
            </a:r>
            <a:r>
              <a:rPr lang="en-US"/>
              <a:t> युगाचा</a:t>
            </a:r>
            <a:r>
              <a:rPr lang="en-US"/>
              <a:t> निर्मितीला</a:t>
            </a:r>
            <a:r>
              <a:rPr lang="en-US"/>
              <a:t> अनेक</a:t>
            </a:r>
            <a:r>
              <a:rPr lang="en-US"/>
              <a:t> घटना</a:t>
            </a:r>
            <a:r>
              <a:rPr lang="en-US"/>
              <a:t> कारणीभूत</a:t>
            </a:r>
            <a:r>
              <a:rPr lang="en-US"/>
              <a:t> आहेत</a:t>
            </a:r>
            <a:r>
              <a:rPr lang="en-US"/>
              <a:t>.</a:t>
            </a:r>
            <a:endParaRPr lang="en-US"/>
          </a:p>
          <a:p>
            <a:r>
              <a:rPr lang="en-US"/>
              <a:t>कॉन्स्टँटिनोपल</a:t>
            </a:r>
            <a:r>
              <a:rPr lang="en-US"/>
              <a:t>चा पा</a:t>
            </a:r>
            <a:r>
              <a:rPr lang="en-US"/>
              <a:t>डा</a:t>
            </a:r>
            <a:r>
              <a:rPr lang="en-US"/>
              <a:t>व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जल मार्गांचा</a:t>
            </a:r>
            <a:r>
              <a:rPr lang="en-US"/>
              <a:t> शोध</a:t>
            </a:r>
            <a:r>
              <a:rPr lang="en-US"/>
              <a:t>,</a:t>
            </a:r>
            <a:endParaRPr lang="en-US"/>
          </a:p>
          <a:p>
            <a:r>
              <a:rPr lang="en-US"/>
              <a:t>होकायंत्र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 छापखाण्याचा शोध</a:t>
            </a:r>
            <a:r>
              <a:rPr lang="en-US"/>
              <a:t>,</a:t>
            </a:r>
            <a:r>
              <a:rPr lang="en-US"/>
              <a:t> सरंजामशाहीचा अडथळा</a:t>
            </a:r>
            <a:endParaRPr lang="en-US"/>
          </a:p>
          <a:p>
            <a:r>
              <a:rPr lang="en-US"/>
              <a:t>धर्मगुरूंची</a:t>
            </a:r>
            <a:r>
              <a:rPr lang="en-US"/>
              <a:t> दडपशाही</a:t>
            </a:r>
            <a:r>
              <a:rPr lang="en-US"/>
              <a:t>,</a:t>
            </a:r>
            <a:r>
              <a:rPr lang="en-US"/>
              <a:t> समाजाची रुढीप्रिय व </a:t>
            </a:r>
            <a:r>
              <a:rPr lang="en-US"/>
              <a:t>दैववादी</a:t>
            </a:r>
            <a:r>
              <a:rPr lang="en-US"/>
              <a:t>ता</a:t>
            </a:r>
            <a:endParaRPr lang="en-US"/>
          </a:p>
          <a:p>
            <a:r>
              <a:rPr lang="en-US"/>
              <a:t>राष्ट्र राज्यांचा उदय व विकास</a:t>
            </a:r>
            <a:r>
              <a:rPr lang="en-US"/>
              <a:t>,</a:t>
            </a:r>
            <a:r>
              <a:rPr lang="en-US"/>
              <a:t> शहरांची</a:t>
            </a:r>
            <a:r>
              <a:rPr lang="en-US"/>
              <a:t> निर्मिती</a:t>
            </a:r>
            <a:r>
              <a:rPr lang="en-US"/>
              <a:t> व</a:t>
            </a:r>
            <a:r>
              <a:rPr lang="en-US"/>
              <a:t> विकास</a:t>
            </a:r>
            <a:r>
              <a:rPr lang="en-US"/>
              <a:t>.</a:t>
            </a:r>
            <a:endParaRPr lang="en-US"/>
          </a:p>
          <a:p>
            <a:r>
              <a:rPr lang="en-US"/>
              <a:t>नवीन</a:t>
            </a:r>
            <a:r>
              <a:rPr lang="en-US"/>
              <a:t> भौगोलिक</a:t>
            </a:r>
            <a:r>
              <a:rPr lang="en-US"/>
              <a:t> प्रदेशांचा शोध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व्यापार व उद्यो</a:t>
            </a:r>
            <a:r>
              <a:rPr lang="en-US"/>
              <a:t>गा</a:t>
            </a:r>
            <a:r>
              <a:rPr lang="en-US"/>
              <a:t>चा विकास</a:t>
            </a:r>
            <a:endParaRPr lang="en-US"/>
          </a:p>
          <a:p>
            <a:r>
              <a:rPr lang="en-US"/>
              <a:t>बुद्धीप्रामाण्यवादी</a:t>
            </a:r>
            <a:r>
              <a:rPr lang="en-US"/>
              <a:t> वैज्ञानिक</a:t>
            </a:r>
            <a:r>
              <a:rPr lang="en-US"/>
              <a:t> दृष्टिकोनाचा</a:t>
            </a:r>
            <a:r>
              <a:rPr lang="en-US"/>
              <a:t> उदय</a:t>
            </a:r>
            <a:endParaRPr lang="en-US"/>
          </a:p>
          <a:p>
            <a:r>
              <a:rPr lang="en-US"/>
              <a:t>साहित्यिक व विचारवंताचे योगदान</a:t>
            </a:r>
            <a:r>
              <a:rPr lang="en-US"/>
              <a:t> इत्यादी कारणांमुळे </a:t>
            </a:r>
            <a:r>
              <a:rPr lang="en-US"/>
              <a:t>प्रबोधन</a:t>
            </a:r>
            <a:r>
              <a:rPr lang="en-US"/>
              <a:t> </a:t>
            </a:r>
            <a:r>
              <a:rPr lang="en-US"/>
              <a:t>य</a:t>
            </a:r>
            <a:r>
              <a:rPr lang="en-US"/>
              <a:t>ु</a:t>
            </a:r>
            <a:r>
              <a:rPr lang="en-US"/>
              <a:t>गाच्या चळवळीला चालना मिळाली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>
          <a:xfrm>
            <a:off x="1947308" y="365126"/>
            <a:ext cx="6568042" cy="1528249"/>
          </a:xfrm>
          <a:solidFill>
            <a:srgbClr val="98CC00"/>
          </a:solidFill>
        </p:spPr>
        <p:txBody>
          <a:bodyPr/>
          <a:p>
            <a:r>
              <a:rPr lang="en-US"/>
              <a:t>प्रबोधन योगाचे स्वरूप</a:t>
            </a:r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>
          <a:xfrm>
            <a:off x="1957542" y="1825625"/>
            <a:ext cx="6557808" cy="4104609"/>
          </a:xfrm>
          <a:solidFill>
            <a:srgbClr val="CCFECC"/>
          </a:solidFill>
        </p:spPr>
        <p:txBody>
          <a:bodyPr/>
          <a:p>
            <a:r>
              <a:rPr lang="en-US"/>
              <a:t>साहित्यातील</a:t>
            </a:r>
            <a:r>
              <a:rPr lang="en-US"/>
              <a:t> प्रबोधन</a:t>
            </a:r>
            <a:endParaRPr lang="en-US"/>
          </a:p>
          <a:p>
            <a:endParaRPr lang="en-US"/>
          </a:p>
          <a:p>
            <a:r>
              <a:rPr lang="en-US"/>
              <a:t>कलाक्षेत्रातील प्रबोधन</a:t>
            </a:r>
            <a:endParaRPr lang="en-US"/>
          </a:p>
          <a:p>
            <a:endParaRPr lang="en-US"/>
          </a:p>
          <a:p>
            <a:r>
              <a:rPr lang="en-US"/>
              <a:t>वैज्ञानिक</a:t>
            </a:r>
            <a:r>
              <a:rPr lang="en-US"/>
              <a:t> </a:t>
            </a:r>
            <a:r>
              <a:rPr lang="en-US"/>
              <a:t>क्षेत्रातील</a:t>
            </a:r>
            <a:r>
              <a:rPr lang="en-US"/>
              <a:t> </a:t>
            </a:r>
            <a:r>
              <a:rPr lang="en-US"/>
              <a:t>प्रबोधन</a:t>
            </a:r>
            <a:endParaRPr lang="en-US"/>
          </a:p>
          <a:p>
            <a:endParaRPr lang="en-US"/>
          </a:p>
          <a:p>
            <a:r>
              <a:rPr lang="en-US"/>
              <a:t>धार्मिक</a:t>
            </a:r>
            <a:r>
              <a:rPr lang="en-US"/>
              <a:t> क्षेत्रातील</a:t>
            </a:r>
            <a:r>
              <a:rPr lang="en-US"/>
              <a:t> प्रबोधन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>
          <a:xfrm>
            <a:off x="1978107" y="365126"/>
            <a:ext cx="6991845" cy="1292616"/>
          </a:xfrm>
          <a:solidFill>
            <a:srgbClr val="98CC00"/>
          </a:solidFill>
        </p:spPr>
        <p:txBody>
          <a:bodyPr/>
          <a:p>
            <a:r>
              <a:rPr lang="en-US"/>
              <a:t>प्रबोधन</a:t>
            </a:r>
            <a:r>
              <a:rPr lang="en-US"/>
              <a:t> युगाचा</a:t>
            </a:r>
            <a:r>
              <a:rPr lang="en-US"/>
              <a:t> सामाजिक</a:t>
            </a:r>
            <a:r>
              <a:rPr lang="en-US"/>
              <a:t> परिणाम</a:t>
            </a:r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>
          <a:xfrm>
            <a:off x="1897272" y="1617819"/>
            <a:ext cx="6999077" cy="4336220"/>
          </a:xfrm>
          <a:solidFill>
            <a:srgbClr val="CCFECC"/>
          </a:solidFill>
        </p:spPr>
        <p:txBody>
          <a:bodyPr>
            <a:normAutofit fontScale="85714" lnSpcReduction="20000"/>
          </a:bodyPr>
          <a:p>
            <a:r>
              <a:rPr lang="en-US"/>
              <a:t>मध्ययुगाचा अंत</a:t>
            </a:r>
            <a:endParaRPr lang="en-US"/>
          </a:p>
          <a:p>
            <a:r>
              <a:rPr lang="en-US"/>
              <a:t>धर्म सत्तेचा पगडा</a:t>
            </a:r>
            <a:r>
              <a:rPr lang="en-US"/>
              <a:t> नष्ट झाला</a:t>
            </a:r>
            <a:endParaRPr lang="en-US"/>
          </a:p>
          <a:p>
            <a:r>
              <a:rPr lang="en-US"/>
              <a:t>तर्कनिष्ठ</a:t>
            </a:r>
            <a:r>
              <a:rPr lang="en-US"/>
              <a:t> बुद्धिवादी</a:t>
            </a:r>
            <a:r>
              <a:rPr lang="en-US"/>
              <a:t> दृष्टिकोना</a:t>
            </a:r>
            <a:r>
              <a:rPr lang="en-US"/>
              <a:t>च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 उन्नती</a:t>
            </a:r>
            <a:endParaRPr lang="en-US"/>
          </a:p>
          <a:p>
            <a:r>
              <a:rPr lang="en-US"/>
              <a:t>संशोधन</a:t>
            </a:r>
            <a:r>
              <a:rPr lang="en-US"/>
              <a:t> व</a:t>
            </a:r>
            <a:r>
              <a:rPr lang="en-US"/>
              <a:t> वैज्ञानिक</a:t>
            </a:r>
            <a:r>
              <a:rPr lang="en-US"/>
              <a:t> प्रगती</a:t>
            </a:r>
            <a:endParaRPr lang="en-US"/>
          </a:p>
          <a:p>
            <a:r>
              <a:rPr lang="en-US"/>
              <a:t>आधुनिक</a:t>
            </a:r>
            <a:r>
              <a:rPr lang="en-US"/>
              <a:t> भाषांचा</a:t>
            </a:r>
            <a:r>
              <a:rPr lang="en-US"/>
              <a:t> विकास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व</a:t>
            </a:r>
            <a:r>
              <a:rPr lang="en-US"/>
              <a:t> सांस्कृतिक</a:t>
            </a:r>
            <a:r>
              <a:rPr lang="en-US"/>
              <a:t> परिवर्तन</a:t>
            </a:r>
            <a:r>
              <a:rPr lang="en-US"/>
              <a:t>.</a:t>
            </a:r>
            <a:endParaRPr lang="en-US"/>
          </a:p>
          <a:p>
            <a:r>
              <a:rPr lang="en-US"/>
              <a:t>व्यापार</a:t>
            </a:r>
            <a:r>
              <a:rPr lang="en-US"/>
              <a:t>वाद</a:t>
            </a:r>
            <a:r>
              <a:rPr lang="en-US"/>
              <a:t> व</a:t>
            </a:r>
            <a:r>
              <a:rPr lang="en-US"/>
              <a:t> </a:t>
            </a:r>
            <a:r>
              <a:rPr lang="en-US"/>
              <a:t>साहतवादाचा</a:t>
            </a:r>
            <a:r>
              <a:rPr lang="en-US"/>
              <a:t> उदय</a:t>
            </a:r>
            <a:endParaRPr lang="en-US"/>
          </a:p>
          <a:p>
            <a:r>
              <a:rPr lang="en-US"/>
              <a:t>वैचारिक</a:t>
            </a:r>
            <a:r>
              <a:rPr lang="en-US"/>
              <a:t> परिवर्तन</a:t>
            </a:r>
            <a:endParaRPr lang="en-US"/>
          </a:p>
          <a:p>
            <a:r>
              <a:rPr lang="en-US"/>
              <a:t>मानवतावादाचा</a:t>
            </a:r>
            <a:r>
              <a:rPr lang="en-US"/>
              <a:t> विकास</a:t>
            </a:r>
            <a:endParaRPr lang="en-US"/>
          </a:p>
          <a:p>
            <a:r>
              <a:rPr lang="en-US"/>
              <a:t>आधुनिक</a:t>
            </a:r>
            <a:r>
              <a:rPr lang="en-US"/>
              <a:t> युग</a:t>
            </a:r>
            <a:r>
              <a:rPr lang="en-US"/>
              <a:t> क्रांती</a:t>
            </a:r>
            <a:r>
              <a:rPr lang="en-US"/>
              <a:t>पर्वाला प्रारंभ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>
          <a:xfrm>
            <a:off x="1282260" y="1122363"/>
            <a:ext cx="7020076" cy="4041385"/>
          </a:xfrm>
          <a:solidFill>
            <a:srgbClr val="CCFECC"/>
          </a:solidFill>
        </p:spPr>
        <p:txBody>
          <a:bodyPr/>
          <a:p>
            <a:r>
              <a:rPr b="1" sz="9200" lang="en-US"/>
              <a:t>धन्यवाद</a:t>
            </a:r>
            <a:br>
              <a:rPr b="1" sz="9200" lang="en-US"/>
            </a:br>
            <a:endParaRPr b="1" sz="92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2015-05-11T11:30:45Z</dcterms:created>
  <dcterms:modified xsi:type="dcterms:W3CDTF">2020-07-05T06:42:37Z</dcterms:modified>
</cp:coreProperties>
</file>